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0" r:id="rId2"/>
    <p:sldId id="362" r:id="rId3"/>
    <p:sldId id="322" r:id="rId4"/>
    <p:sldId id="383" r:id="rId5"/>
    <p:sldId id="324" r:id="rId6"/>
    <p:sldId id="382" r:id="rId7"/>
    <p:sldId id="326" r:id="rId8"/>
    <p:sldId id="325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  <a:srgbClr val="FFCC66"/>
    <a:srgbClr val="A50021"/>
    <a:srgbClr val="003399"/>
    <a:srgbClr val="CC3300"/>
    <a:srgbClr val="000099"/>
    <a:srgbClr val="80C5CA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11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0E695-1892-4DB2-BC99-DFE00BC604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4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2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66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4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3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16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6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08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56FA2-2A5D-4F04-B3F5-ED91F209E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68299-1286-40F6-9E1F-11A0D96CB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7E48E-D68E-4163-B136-7569770B60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7239D5-941A-4DAE-80AD-AB1EF69AA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9D1731-C9A3-4F89-A560-0E83C7782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C604B-4EBC-46DD-9418-F144C7838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DA1BA-6CF0-400C-B56E-B3CA2F9C9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5A11D-576C-4D9A-9DA6-D38E3259E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8503-57FF-4909-9B91-1B0AAFD22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B5CE-0C96-4DC9-AF7B-DE68272363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22240-3A97-4B11-8700-BED4F2ACB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65FDE-E77F-45F0-97F9-5A3954462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57A9E-CD85-4C99-AE6A-7CFBD3861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A8C294-8870-49FD-BC00-86C6AEA0E5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35696" y="334259"/>
            <a:ext cx="547260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>
                <a:solidFill>
                  <a:sysClr val="windowText" lastClr="000000"/>
                </a:solidFill>
                <a:latin typeface="Arial Black" pitchFamily="34" charset="0"/>
              </a:rPr>
              <a:t>UNIVERZITET U NIŠU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>
                <a:solidFill>
                  <a:sysClr val="windowText" lastClr="000000"/>
                </a:solidFill>
                <a:latin typeface="Arial Black" pitchFamily="34" charset="0"/>
              </a:rPr>
              <a:t>FAKULTET ZAŠTITE NA RADU U NIŠU</a:t>
            </a:r>
            <a:endParaRPr lang="en-US" sz="2000" kern="0" dirty="0">
              <a:solidFill>
                <a:sysClr val="windowText" lastClr="000000"/>
              </a:solidFill>
              <a:latin typeface="Arial Black" pitchFamily="34" charset="0"/>
            </a:endParaRPr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7451352" y="188640"/>
          <a:ext cx="10810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6624720" imgH="6624720" progId="CorelDRAW.Graphic.14">
                  <p:embed/>
                </p:oleObj>
              </mc:Choice>
              <mc:Fallback>
                <p:oleObj name="CorelDRAW" r:id="rId2" imgW="6624720" imgH="6624720" progId="CorelDRAW.Graphic.1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352" y="188640"/>
                        <a:ext cx="10810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1" descr="univerzitet-Logo-bitmapa-300x30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88640"/>
            <a:ext cx="10810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141277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5876925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087724" y="3861048"/>
            <a:ext cx="4968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0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- PREZENTACIJA</a:t>
            </a:r>
            <a:r>
              <a:rPr kumimoji="0" lang="sr-Latn-CS" sz="20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 PREDAVANJA -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879812" y="4437112"/>
            <a:ext cx="33843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0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UVOD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339752" y="6021288"/>
            <a:ext cx="44644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kern="0" dirty="0">
                <a:solidFill>
                  <a:srgbClr val="000066"/>
                </a:solidFill>
                <a:latin typeface="Arial Black" pitchFamily="34" charset="0"/>
              </a:rPr>
              <a:t>Dr Darko Mihajlov, </a:t>
            </a:r>
            <a:r>
              <a:rPr lang="sr-Latn-CS" sz="1800" kern="0" dirty="0" err="1">
                <a:solidFill>
                  <a:srgbClr val="000066"/>
                </a:solidFill>
                <a:latin typeface="Arial Black" pitchFamily="34" charset="0"/>
              </a:rPr>
              <a:t>vanr</a:t>
            </a:r>
            <a:r>
              <a:rPr lang="sr-Latn-CS" sz="1800" kern="0" dirty="0">
                <a:solidFill>
                  <a:srgbClr val="000066"/>
                </a:solidFill>
                <a:latin typeface="Arial Black" pitchFamily="34" charset="0"/>
              </a:rPr>
              <a:t>. prof.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Dr Momir Praščević, red. prof.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68660" y="2996952"/>
            <a:ext cx="82066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3600" kern="0" dirty="0">
                <a:solidFill>
                  <a:srgbClr val="000066"/>
                </a:solidFill>
                <a:latin typeface="Arial Black" pitchFamily="34" charset="0"/>
              </a:rPr>
              <a:t>ZAŠTITA OD </a:t>
            </a:r>
            <a:r>
              <a:rPr kumimoji="0" lang="sr-Latn-CS" sz="3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BUKE I VIBRACIJA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539552" y="1209217"/>
            <a:ext cx="2448272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PREDISPITNE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OBAVEZE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11560" y="2361345"/>
            <a:ext cx="22322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Aktivnost na predavanjima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11560" y="3153433"/>
            <a:ext cx="22322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Aktivnost na vežbama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11559" y="3945521"/>
            <a:ext cx="244827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1. projektni zadatak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11560" y="4449577"/>
            <a:ext cx="244826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2. projektni zadatak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15816" y="2541365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15816" y="3333453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15816" y="3945521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10 - 25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915816" y="4449577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10 - 25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004048" y="2505361"/>
            <a:ext cx="22322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Pisani deo ispita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308304" y="2505361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10 - 20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771800" y="5097649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30 - 60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5004048" y="3153433"/>
            <a:ext cx="22322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Usmeni deo ispita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308304" y="3153433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11 - 20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164288" y="3873513"/>
            <a:ext cx="15121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21 - 40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2843808" y="4953633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>
            <a:off x="7164288" y="3729497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Rounded Rectangle 52"/>
          <p:cNvSpPr>
            <a:spLocks noChangeArrowheads="1"/>
          </p:cNvSpPr>
          <p:nvPr/>
        </p:nvSpPr>
        <p:spPr bwMode="auto">
          <a:xfrm>
            <a:off x="4860032" y="1209217"/>
            <a:ext cx="2448272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ISPIT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flipH="1">
            <a:off x="323528" y="4665601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323528" y="1713273"/>
            <a:ext cx="0" cy="29523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23528" y="1713273"/>
            <a:ext cx="2160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23528" y="2721385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23528" y="3513473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23528" y="4161545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644008" y="1641265"/>
            <a:ext cx="0" cy="172819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4644008" y="1641265"/>
            <a:ext cx="2160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4644008" y="2649377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4644008" y="3369457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2996141" y="1196752"/>
            <a:ext cx="1224136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Broj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poena</a:t>
            </a:r>
          </a:p>
        </p:txBody>
      </p:sp>
      <p:sp>
        <p:nvSpPr>
          <p:cNvPr id="46" name="Rounded Rectangle 45"/>
          <p:cNvSpPr>
            <a:spLocks noChangeArrowheads="1"/>
          </p:cNvSpPr>
          <p:nvPr/>
        </p:nvSpPr>
        <p:spPr bwMode="auto">
          <a:xfrm>
            <a:off x="7308304" y="1209217"/>
            <a:ext cx="1224136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Broj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poena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7164288" y="3009417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52" name="Picture 51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pic>
        <p:nvPicPr>
          <p:cNvPr id="54" name="Picture 53" descr="Cilj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02428" y="4771903"/>
            <a:ext cx="1728000" cy="1728000"/>
          </a:xfrm>
          <a:prstGeom prst="rect">
            <a:avLst/>
          </a:prstGeom>
        </p:spPr>
      </p:pic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način polaganja ispita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45" name="Rounded Rectangle 44"/>
          <p:cNvSpPr>
            <a:spLocks noChangeArrowheads="1"/>
          </p:cNvSpPr>
          <p:nvPr/>
        </p:nvSpPr>
        <p:spPr bwMode="auto">
          <a:xfrm>
            <a:off x="5076056" y="4320467"/>
            <a:ext cx="2232248" cy="648072"/>
          </a:xfrm>
          <a:prstGeom prst="roundRect">
            <a:avLst>
              <a:gd name="adj" fmla="val 29691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 + </a:t>
            </a:r>
            <a:r>
              <a:rPr lang="sr-Latn-CS" sz="1800" b="1" kern="0" baseline="-25000" dirty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 = 5</a:t>
            </a: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1 - 100</a:t>
            </a:r>
          </a:p>
        </p:txBody>
      </p:sp>
      <p:sp>
        <p:nvSpPr>
          <p:cNvPr id="47" name="Rectangle 15">
            <a:extLst>
              <a:ext uri="{FF2B5EF4-FFF2-40B4-BE49-F238E27FC236}">
                <a16:creationId xmlns:a16="http://schemas.microsoft.com/office/drawing/2014/main" id="{5E3FD196-139B-460A-82F6-305CC419B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79712" y="3075776"/>
          <a:ext cx="5040560" cy="27127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dirty="0"/>
                        <a:t>BROJ</a:t>
                      </a:r>
                      <a:r>
                        <a:rPr lang="sr-Latn-CS" sz="1800" baseline="0" dirty="0"/>
                        <a:t> POENA</a:t>
                      </a:r>
                      <a:endParaRPr lang="sr-Latn-CS" sz="1800" dirty="0"/>
                    </a:p>
                  </a:txBody>
                  <a:tcPr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dirty="0"/>
                        <a:t>OCENA</a:t>
                      </a:r>
                    </a:p>
                  </a:txBody>
                  <a:tcPr anchor="ctr"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51 - 60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6 (ŠEST)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61 - 70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7 (SEDAM)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71 - 80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8 (OSAM)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81 - 90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9 (DEVET)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  91 - 100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8578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>
                          <a:solidFill>
                            <a:srgbClr val="000066"/>
                          </a:solidFill>
                        </a:rPr>
                        <a:t>10 (DESET)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51520" y="1124744"/>
            <a:ext cx="86409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OCENA – na osnovu zbira poena sa: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obaveza,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 i položenog pisanog dela ispita, ili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obaveza, položenog pisanog i usmenog dela ispita:</a:t>
            </a:r>
          </a:p>
        </p:txBody>
      </p:sp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F6699329-B92C-47E2-963C-DAAD3009E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način polaganja ispita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ECF0F093-F263-47AC-8378-AC5D99C16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231740" y="1484784"/>
            <a:ext cx="4680520" cy="43204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x-none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SADRŽAJ</a:t>
            </a: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06256" y="1988840"/>
            <a:ext cx="3131488" cy="10801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 anchorCtr="0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  <a:defRPr/>
            </a:pPr>
            <a:r>
              <a:rPr lang="x-none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x-none" sz="1800" b="1" ker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800" b="1" kern="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nformacije</a:t>
            </a:r>
            <a:r>
              <a:rPr lang="en-U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1800" b="1" kern="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predmetu</a:t>
            </a:r>
            <a:r>
              <a:rPr lang="x-none" sz="1800" b="1" ker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  <a:endParaRPr lang="x-none" sz="1800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  <a:defRPr/>
            </a:pPr>
            <a:r>
              <a:rPr lang="x-none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 polaganja ispita;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16024" y="260648"/>
            <a:ext cx="77724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pic>
        <p:nvPicPr>
          <p:cNvPr id="13" name="Picture 12" descr="industr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28000" y="3212976"/>
            <a:ext cx="5688000" cy="3199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 useBgFill="1"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67984" y="1386895"/>
            <a:ext cx="3960000" cy="1970097"/>
          </a:xfrm>
          <a:prstGeom prst="roundRect">
            <a:avLst>
              <a:gd name="adj" fmla="val 981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Predmetni nastavnik: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dr Darko Mihajlov, </a:t>
            </a:r>
            <a:r>
              <a:rPr lang="sr-Latn-CS" sz="1600" kern="0" dirty="0" err="1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vanr</a:t>
            </a:r>
            <a:r>
              <a:rPr lang="sr-Latn-CS" sz="1600" kern="0" dirty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. prof.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Kabinet br. 240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990000"/>
                </a:solidFill>
                <a:cs typeface="Arial" pitchFamily="34" charset="0"/>
              </a:rPr>
              <a:t>Konsultacije: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Ponedeljak: 12</a:t>
            </a:r>
            <a:r>
              <a:rPr lang="sr-Latn-CS" sz="1600" b="1" kern="0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14</a:t>
            </a:r>
            <a:r>
              <a:rPr lang="sr-Latn-CS" sz="1600" b="1" kern="0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darko.mihajlov@znrfak.ni.ac.rs</a:t>
            </a:r>
          </a:p>
        </p:txBody>
      </p:sp>
      <p:pic>
        <p:nvPicPr>
          <p:cNvPr id="14" name="Picture 13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 useBgFill="1"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4716016" y="1386895"/>
            <a:ext cx="3960000" cy="1970097"/>
          </a:xfrm>
          <a:prstGeom prst="roundRect">
            <a:avLst>
              <a:gd name="adj" fmla="val 981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Predmetni nastavnik: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dr Momir Praščević, red. prof.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Kabinet br. 240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990000"/>
                </a:solidFill>
                <a:cs typeface="Arial" pitchFamily="34" charset="0"/>
              </a:rPr>
              <a:t>Konsultacije: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Sreda: 10</a:t>
            </a:r>
            <a:r>
              <a:rPr lang="sr-Latn-CS" sz="1600" b="1" kern="0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12</a:t>
            </a:r>
            <a:r>
              <a:rPr lang="sr-Latn-CS" sz="1600" b="1" kern="0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momir.prascevic@znrfak.ni.ac.rs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37E5592F-218E-45EE-884A-642CF3437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0F22A5-5058-C689-EF57-3E62ADBF95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3789040"/>
            <a:ext cx="2520000" cy="22212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29579"/>
              </p:ext>
            </p:extLst>
          </p:nvPr>
        </p:nvGraphicFramePr>
        <p:xfrm>
          <a:off x="1949751" y="1772815"/>
          <a:ext cx="5244498" cy="331236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{3C2FFA5D-87B4-456A-9821-1D502468CF0F}</a:tableStyleId>
              </a:tblPr>
              <a:tblGrid>
                <a:gridCol w="236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853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>
                          <a:solidFill>
                            <a:srgbClr val="990000"/>
                          </a:solidFill>
                        </a:rPr>
                        <a:t>Status predmeta: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Obavezan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>
                          <a:solidFill>
                            <a:srgbClr val="990000"/>
                          </a:solidFill>
                        </a:rPr>
                        <a:t>Broj</a:t>
                      </a:r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 EPS bodova: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6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Semestar: 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Jesenji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>
                          <a:solidFill>
                            <a:srgbClr val="990000"/>
                          </a:solidFill>
                        </a:rPr>
                        <a:t>Broj nastavnih nedelja: 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6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800" b="1" kern="0" dirty="0">
                          <a:solidFill>
                            <a:srgbClr val="990000"/>
                          </a:solidFill>
                        </a:rPr>
                        <a:t>N</a:t>
                      </a:r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edeljni</a:t>
                      </a:r>
                      <a:r>
                        <a:rPr kumimoji="0" lang="sr-Latn-CS" sz="1800" b="1" u="none" strike="noStrike" kern="0" cap="none" spc="0" normalizeH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 fond časova</a:t>
                      </a:r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:</a:t>
                      </a:r>
                      <a:endParaRPr kumimoji="0" lang="sr-Latn-CS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uLnTx/>
                        <a:uFillTx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2 časa predavanja</a:t>
                      </a:r>
                    </a:p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2 časa vežbi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8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4CA5E6CB-653E-418C-A04A-5D5A8BCAD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B1668C5E-47D1-4DF2-83AB-649FA61CA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Target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9355" y="4238203"/>
            <a:ext cx="2143125" cy="214312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755576" y="1844824"/>
            <a:ext cx="80648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Sticanje teorijskih znanja i praktičnih veština u oblasti kontrole buke i vibracija.</a:t>
            </a:r>
          </a:p>
          <a:p>
            <a:pPr marR="0" lvl="0" algn="l" defTabSz="91440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Osposobljavanje studenata za: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 rešavanje konkretnih problema u radnoj sredini koje stvaraju izvori 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    buke i vibracija kroz identifikaciju i karakterizaciju izvora;</a:t>
            </a:r>
            <a:endParaRPr lang="sr-Latn-CS" sz="1800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projektovanje sistema za zaštitu od buke i vibracija.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39552" y="1196752"/>
            <a:ext cx="5387971" cy="432048"/>
            <a:chOff x="408165" y="1556792"/>
            <a:chExt cx="5387971" cy="432048"/>
          </a:xfrm>
        </p:grpSpPr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611560" y="1556792"/>
              <a:ext cx="51845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Latn-CS" i="0" u="none" strike="noStrike" kern="0" cap="none" spc="0" normalizeH="0" baseline="0" noProof="0" dirty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Arial Black" pitchFamily="34" charset="0"/>
                  <a:cs typeface="Arial" pitchFamily="34" charset="0"/>
                </a:rPr>
                <a:t>CILJ PREDMETA</a:t>
              </a:r>
            </a:p>
          </p:txBody>
        </p:sp>
        <p:pic>
          <p:nvPicPr>
            <p:cNvPr id="19" name="Picture 51" descr="BD1486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165" y="1669611"/>
              <a:ext cx="18732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11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628" y="2104471"/>
            <a:ext cx="144000" cy="144000"/>
          </a:xfrm>
          <a:prstGeom prst="rect">
            <a:avLst/>
          </a:prstGeom>
          <a:noFill/>
        </p:spPr>
      </p:pic>
      <p:pic>
        <p:nvPicPr>
          <p:cNvPr id="26" name="Picture 11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411" y="3140984"/>
            <a:ext cx="144000" cy="144000"/>
          </a:xfrm>
          <a:prstGeom prst="rect">
            <a:avLst/>
          </a:prstGeom>
          <a:noFill/>
        </p:spPr>
      </p:pic>
      <p:pic>
        <p:nvPicPr>
          <p:cNvPr id="18" name="Picture 17" descr="info1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4F890BA-8634-49F2-9A03-057FFE0B3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8377963D-7D22-4FDD-841E-AFF1DD390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742947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ISHOD PREDMETA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755576" y="1916832"/>
            <a:ext cx="80648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Osposobljenost studenata i sticanje</a:t>
            </a: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veština za: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 </a:t>
            </a:r>
            <a:r>
              <a:rPr lang="sr-Cyrl-CS" sz="1800" b="1" dirty="0">
                <a:solidFill>
                  <a:srgbClr val="000066"/>
                </a:solidFill>
              </a:rPr>
              <a:t>Primenu </a:t>
            </a:r>
            <a:r>
              <a:rPr lang="en-US" sz="1800" b="1" dirty="0" err="1">
                <a:solidFill>
                  <a:srgbClr val="000066"/>
                </a:solidFill>
              </a:rPr>
              <a:t>tehnika</a:t>
            </a:r>
            <a:r>
              <a:rPr lang="en-US" sz="1800" b="1" dirty="0">
                <a:solidFill>
                  <a:srgbClr val="000066"/>
                </a:solidFill>
              </a:rPr>
              <a:t> za </a:t>
            </a:r>
            <a:r>
              <a:rPr lang="en-US" sz="1800" b="1" dirty="0" err="1">
                <a:solidFill>
                  <a:srgbClr val="000066"/>
                </a:solidFill>
              </a:rPr>
              <a:t>merenje</a:t>
            </a:r>
            <a:r>
              <a:rPr lang="sr-Latn-CS" sz="1800" b="1" dirty="0">
                <a:solidFill>
                  <a:srgbClr val="000066"/>
                </a:solidFill>
              </a:rPr>
              <a:t> </a:t>
            </a:r>
            <a:r>
              <a:rPr lang="en-US" sz="1800" b="1" dirty="0" err="1">
                <a:solidFill>
                  <a:srgbClr val="000066"/>
                </a:solidFill>
              </a:rPr>
              <a:t>buke</a:t>
            </a:r>
            <a:r>
              <a:rPr lang="en-US" sz="1800" b="1" dirty="0">
                <a:solidFill>
                  <a:srgbClr val="000066"/>
                </a:solidFill>
              </a:rPr>
              <a:t> </a:t>
            </a:r>
            <a:r>
              <a:rPr lang="en-US" sz="1800" b="1" dirty="0" err="1">
                <a:solidFill>
                  <a:srgbClr val="000066"/>
                </a:solidFill>
              </a:rPr>
              <a:t>i</a:t>
            </a:r>
            <a:r>
              <a:rPr lang="en-US" sz="1800" b="1" dirty="0">
                <a:solidFill>
                  <a:srgbClr val="000066"/>
                </a:solidFill>
              </a:rPr>
              <a:t> </a:t>
            </a:r>
            <a:r>
              <a:rPr lang="en-US" sz="1800" b="1" dirty="0" err="1">
                <a:solidFill>
                  <a:srgbClr val="000066"/>
                </a:solidFill>
              </a:rPr>
              <a:t>vibracija</a:t>
            </a:r>
            <a:r>
              <a:rPr lang="sr-Cyrl-CS" sz="1800" b="1" dirty="0">
                <a:solidFill>
                  <a:srgbClr val="000066"/>
                </a:solidFill>
              </a:rPr>
              <a:t>;</a:t>
            </a:r>
            <a:endParaRPr lang="sr-Latn-CS" sz="1800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 </a:t>
            </a: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Proračun zvučne apsorpcije i izolacije vibracija.</a:t>
            </a:r>
          </a:p>
        </p:txBody>
      </p:sp>
      <p:pic>
        <p:nvPicPr>
          <p:cNvPr id="28" name="Picture 51" descr="BD1486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0957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nfo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pic>
        <p:nvPicPr>
          <p:cNvPr id="14" name="Picture 13" descr="Cilj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16724" y="928514"/>
            <a:ext cx="3575557" cy="186250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6CC6CF4-C86B-4EA5-8967-3102A5D6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2D9F3FF0-E4DC-4478-BDD0-217D2091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11560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kern="0" dirty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SADRŽAJ</a:t>
            </a:r>
            <a:r>
              <a:rPr kumimoji="0" lang="sr-Latn-CS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 PREDMETA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611560" y="1916832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1. ZAŠTITA OD BUKE</a:t>
            </a: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51" descr="BD1486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165" y="1297459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83568" y="3933056"/>
            <a:ext cx="82809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b="1" dirty="0">
                <a:solidFill>
                  <a:srgbClr val="990000"/>
                </a:solidFill>
              </a:rPr>
              <a:t>Akustička obrada prostorija: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>
                <a:solidFill>
                  <a:srgbClr val="000066"/>
                </a:solidFill>
              </a:rPr>
              <a:t>Razlozi i efekti akustičke obrade prostorija;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>
                <a:solidFill>
                  <a:srgbClr val="000066"/>
                </a:solidFill>
              </a:rPr>
              <a:t>Porozni apsorberi; Mehanički rezonatori; Akustički rezonatori;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>
                <a:solidFill>
                  <a:srgbClr val="000066"/>
                </a:solidFill>
              </a:rPr>
              <a:t>Poređenje akustičkih materijala;</a:t>
            </a:r>
            <a:endParaRPr lang="sr-Latn-CS" sz="1800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83568" y="2348880"/>
            <a:ext cx="83529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Osnovni principi redukcije buke: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Redukcija buke na izvoru; Redukcija buke izolacijom vibracija;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Redukcija buke oklapanjem izvora; Redukcija buke akustičkim elementima.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ECFE60BE-561E-45C4-8B86-D2D0F1A7F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0ACFBE4-1D07-4EDF-8FEB-AEA37D89F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11560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kern="0" dirty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SADRŽAJ</a:t>
            </a:r>
            <a:r>
              <a:rPr kumimoji="0" lang="sr-Latn-CS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 PREDMETA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611560" y="1772816"/>
            <a:ext cx="43924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2. ZAŠTITA OD VIBRACIJA</a:t>
            </a: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51" descr="BD1486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165" y="1297459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83568" y="2564904"/>
            <a:ext cx="828092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Fizički koncept vibracija; Osnovni deskriptori signala vibracija;   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Tipovi vibracija.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Dinamika oscilatora: Slobodne i prinudne vibracije sa i bez prigušenja; 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Osnovni principi vibroizolacije: Zadatak i cilj vibroizolacije; 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Vrednovanje vibroizolacije; Izbor vibroizolatora;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Merenje vibracija.</a:t>
            </a:r>
          </a:p>
        </p:txBody>
      </p:sp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3" name="Rectangle 15">
            <a:extLst>
              <a:ext uri="{FF2B5EF4-FFF2-40B4-BE49-F238E27FC236}">
                <a16:creationId xmlns:a16="http://schemas.microsoft.com/office/drawing/2014/main" id="{DB5A05C6-8213-46F9-A47D-1A562041E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98115A15-667E-4199-88F7-5FB35E9A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98931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LITERATURA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27684" y="1628800"/>
            <a:ext cx="5688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 I VIBRACIJE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Fakultet zaštite na radu u Nišu, 2005.</a:t>
            </a:r>
          </a:p>
        </p:txBody>
      </p:sp>
      <p:pic>
        <p:nvPicPr>
          <p:cNvPr id="17" name="Picture 51" descr="BD1486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0957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043608" y="5496862"/>
            <a:ext cx="7128792" cy="66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Prezentacije sa izvodima sa predavanja, skripta zadataka: Internet stranica Fakulteta – predmet Zaštita od buke i vibracija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044000" y="3527728"/>
            <a:ext cx="7056000" cy="90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 I VIBRACIJE - Zbirka zadataka sa teorijskim osnovama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Univerzitet u Nišu, 1998.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331640" y="4481737"/>
            <a:ext cx="6624736" cy="96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Praščević, Darko Mihajlov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FIZIČKE ŠTETNOSTI - Zbirka rešenih zadataka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Fakultet zaštite na radu u Nišu, 2013.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1259632" y="2564904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>
            <a:off x="1259632" y="4437112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>
            <a:off x="1259632" y="5445224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" name="Picture 19" descr="info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0A269509-137D-4076-853B-2EA5F4379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899FCAE0-4004-468D-A537-F9450542E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ZAŠTITA OD BUKE I VIBRACIJA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563FF38-677A-8314-0273-34DF91E5667A}"/>
              </a:ext>
            </a:extLst>
          </p:cNvPr>
          <p:cNvCxnSpPr/>
          <p:nvPr/>
        </p:nvCxnSpPr>
        <p:spPr bwMode="auto">
          <a:xfrm>
            <a:off x="1239504" y="3501008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9BD7186-CB62-DEB5-307D-9DF67C56D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2564904"/>
            <a:ext cx="5688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Ratko Uzunović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ZAŠTITA OD BUKE I VIBRACIJA</a:t>
            </a:r>
            <a:b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LOLA Institut, Beograd, 1997.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3940</TotalTime>
  <Words>715</Words>
  <Application>Microsoft Office PowerPoint</Application>
  <PresentationFormat>On-screen Show (4:3)</PresentationFormat>
  <Paragraphs>145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Wingdings</vt:lpstr>
      <vt:lpstr>Default Design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Statika 1</dc:title>
  <dc:creator>DM</dc:creator>
  <cp:lastModifiedBy>Darko Mihajlov</cp:lastModifiedBy>
  <cp:revision>391</cp:revision>
  <dcterms:created xsi:type="dcterms:W3CDTF">2012-10-03T09:08:30Z</dcterms:created>
  <dcterms:modified xsi:type="dcterms:W3CDTF">2022-11-03T07:18:24Z</dcterms:modified>
</cp:coreProperties>
</file>